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62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69043"/>
  </p:normalViewPr>
  <p:slideViewPr>
    <p:cSldViewPr snapToGrid="0" snapToObjects="1">
      <p:cViewPr varScale="1">
        <p:scale>
          <a:sx n="82" d="100"/>
          <a:sy n="82" d="100"/>
        </p:scale>
        <p:origin x="1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43198-50B0-114E-A4E4-B9095076AB5B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21ECC-E91D-2D4A-B129-A74008A230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59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ko-KR" dirty="0" smtClean="0"/>
              <a:t>Signs</a:t>
            </a:r>
            <a:r>
              <a:rPr kumimoji="1" lang="en-GB" altLang="ko-KR" baseline="0" dirty="0" smtClean="0"/>
              <a:t> that index the body are 8% more frequent than those that do not</a:t>
            </a:r>
          </a:p>
          <a:p>
            <a:r>
              <a:rPr kumimoji="1" lang="en-GB" altLang="ko-KR" baseline="0" dirty="0" smtClean="0"/>
              <a:t>Signs that are often try-marked are 11% more frequent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230CD-92D8-BA46-89CC-31EFC72291D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27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결과입니다 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그 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만든자의 신분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적합성편향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 그 변이의 그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빈도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빈도편향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의미있는 효과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영향인 것을 참조하십시오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발명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적합성편향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인도네시아 요르단과 네팔에 의해 발명된 사인은 인도에 의해 발명된 사인보다 선택 될 가능성이 더 높습니다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빈도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빈도편향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빈도가 자주 일어난 변이가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주에서도 또한 자주 일어납니다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효과는  의미가 없습니다</a:t>
            </a:r>
            <a:r>
              <a:rPr lang="en-US" altLang="ko-KR" sz="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(??)</a:t>
            </a:r>
            <a:endParaRPr kumimoji="1" lang="en-US" altLang="ko-KR" sz="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>
                <a:effectLst/>
              </a:rPr>
              <a:t>Tamaris</a:t>
            </a:r>
            <a:r>
              <a:rPr lang="ko-KR" altLang="en-US" dirty="0" smtClean="0">
                <a:effectLst/>
              </a:rPr>
              <a:t>원하는대로 하는 것을 못했다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 예상밖의 결과이다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 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나는 국제수화를 처음 첩할 때 조정편향과 자기중심적 편향을 경험했었기 때문이다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 그것으로 영향을 주었다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몸 일부 </a:t>
            </a:r>
            <a:r>
              <a:rPr lang="en-US" altLang="ko-KR" dirty="0" smtClean="0">
                <a:effectLst/>
              </a:rPr>
              <a:t>==</a:t>
            </a:r>
            <a:r>
              <a:rPr lang="ko-KR" altLang="en-US" dirty="0" smtClean="0">
                <a:effectLst/>
              </a:rPr>
              <a:t> 도상성 연관성</a:t>
            </a:r>
            <a:r>
              <a:rPr lang="en-US" altLang="ko-KR" dirty="0" smtClean="0">
                <a:effectLst/>
              </a:rPr>
              <a:t>==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common ground </a:t>
            </a:r>
          </a:p>
          <a:p>
            <a:pPr marL="0" marR="0" indent="0" algn="l" defTabSz="2096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사회적 조정</a:t>
            </a:r>
            <a:r>
              <a:rPr lang="en-US" altLang="ko-KR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-</a:t>
            </a:r>
            <a:r>
              <a:rPr lang="ko-KR" altLang="en-US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아우라</a:t>
            </a:r>
            <a:r>
              <a:rPr lang="en-US" altLang="ko-KR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-</a:t>
            </a:r>
            <a:r>
              <a:rPr lang="ko-KR" altLang="en-US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복제</a:t>
            </a:r>
            <a:r>
              <a:rPr lang="en-US" altLang="ko-KR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-</a:t>
            </a:r>
            <a:r>
              <a:rPr lang="ko-KR" altLang="en-US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빈도 개념을 고찰하기 어렵다</a:t>
            </a:r>
            <a:r>
              <a:rPr lang="en-US" altLang="ko-KR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.</a:t>
            </a:r>
            <a:r>
              <a:rPr lang="ko-KR" altLang="en-US" sz="800" b="1" baseline="0" dirty="0" smtClean="0">
                <a:solidFill>
                  <a:schemeClr val="bg1"/>
                </a:solidFill>
                <a:latin typeface="Verdana regular"/>
                <a:ea typeface="MS PGothic" charset="0"/>
                <a:cs typeface="Malgun Gothic" charset="0"/>
              </a:rPr>
              <a:t> </a:t>
            </a:r>
            <a:endParaRPr lang="en-US" altLang="ko-KR" dirty="0" smtClean="0">
              <a:effectLst/>
            </a:endParaRPr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1824-2783-4BA0-91B0-68BDCEC389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357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85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0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5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2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26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2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16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86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49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7B97-C222-F048-85C0-1E6B273692CD}" type="datetimeFigureOut">
              <a:rPr kumimoji="1" lang="ko-KR" altLang="en-US" smtClean="0"/>
              <a:t>2016. 7. 16.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55A16-1F49-144E-919B-F81DDD235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0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03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3754"/>
          <a:stretch/>
        </p:blipFill>
        <p:spPr>
          <a:xfrm>
            <a:off x="2678318" y="1664698"/>
            <a:ext cx="5863851" cy="4759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758" y="3360717"/>
            <a:ext cx="105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7758" y="4892634"/>
            <a:ext cx="109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TONGUE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0093" y="6424551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7252" y="6424551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2084" y="1424062"/>
            <a:ext cx="10803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variants “FLOWER” and “TONGUE” are selected, but what makes these signs special?</a:t>
            </a:r>
          </a:p>
          <a:p>
            <a:r>
              <a:rPr lang="en-US" sz="2000" dirty="0" smtClean="0"/>
              <a:t>Can we predict the frequency of a variant in week 3 based on measurements from week 1?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421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047" y="2070991"/>
            <a:ext cx="3291416" cy="391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67" y="2124250"/>
            <a:ext cx="3287822" cy="3913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85" y="2124250"/>
            <a:ext cx="3284908" cy="3909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124250"/>
            <a:ext cx="3288898" cy="39143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7721" y="5473642"/>
            <a:ext cx="252338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Short </a:t>
            </a:r>
            <a:r>
              <a:rPr lang="en-US" sz="1600" smtClean="0"/>
              <a:t>signs    Long </a:t>
            </a:r>
            <a:r>
              <a:rPr lang="en-US" sz="1600" dirty="0" smtClean="0"/>
              <a:t>signs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08709" y="5473641"/>
            <a:ext cx="1082331" cy="5146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Rarely</a:t>
            </a:r>
          </a:p>
          <a:p>
            <a:pPr algn="ctr"/>
            <a:r>
              <a:rPr lang="en-US" sz="1600" dirty="0" smtClean="0"/>
              <a:t>Try Marked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923030" y="5473641"/>
            <a:ext cx="1082331" cy="5146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Often</a:t>
            </a:r>
          </a:p>
          <a:p>
            <a:pPr algn="ctr"/>
            <a:r>
              <a:rPr lang="en-US" sz="1600" dirty="0" smtClean="0"/>
              <a:t>Try Marked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450" y="127086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patterns in the data: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9228" y="207099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Indexicality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171682" y="207099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Sign length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98091" y="2070991"/>
            <a:ext cx="15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Try Marking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37146" y="2070991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Frequency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638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27364"/>
              </p:ext>
            </p:extLst>
          </p:nvPr>
        </p:nvGraphicFramePr>
        <p:xfrm>
          <a:off x="1900392" y="2055341"/>
          <a:ext cx="4220663" cy="4114800"/>
        </p:xfrm>
        <a:graphic>
          <a:graphicData uri="http://schemas.openxmlformats.org/drawingml/2006/table">
            <a:tbl>
              <a:tblPr/>
              <a:tblGrid>
                <a:gridCol w="4220663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Content bias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Indexical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Indexical-body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Length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of sign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Conformity Bias</a:t>
                      </a:r>
                    </a:p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Try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Marking (frequent)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Teaching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Try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Marking &amp; Teaching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T0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Check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Frequency Bias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Frequency in week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1010"/>
              </p:ext>
            </p:extLst>
          </p:nvPr>
        </p:nvGraphicFramePr>
        <p:xfrm>
          <a:off x="5409419" y="2055341"/>
          <a:ext cx="2475798" cy="1270000"/>
        </p:xfrm>
        <a:graphic>
          <a:graphicData uri="http://schemas.openxmlformats.org/drawingml/2006/table">
            <a:tbl>
              <a:tblPr/>
              <a:tblGrid>
                <a:gridCol w="1086384"/>
                <a:gridCol w="914400"/>
                <a:gridCol w="475014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+0.08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95406"/>
              </p:ext>
            </p:extLst>
          </p:nvPr>
        </p:nvGraphicFramePr>
        <p:xfrm>
          <a:off x="5409418" y="3992628"/>
          <a:ext cx="3073887" cy="1270000"/>
        </p:xfrm>
        <a:graphic>
          <a:graphicData uri="http://schemas.openxmlformats.org/drawingml/2006/table">
            <a:tbl>
              <a:tblPr/>
              <a:tblGrid>
                <a:gridCol w="1024629"/>
                <a:gridCol w="1024629"/>
                <a:gridCol w="1024629"/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+0.11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8679"/>
              </p:ext>
            </p:extLst>
          </p:nvPr>
        </p:nvGraphicFramePr>
        <p:xfrm>
          <a:off x="5409418" y="5852641"/>
          <a:ext cx="3073887" cy="317500"/>
        </p:xfrm>
        <a:graphic>
          <a:graphicData uri="http://schemas.openxmlformats.org/drawingml/2006/table">
            <a:tbl>
              <a:tblPr/>
              <a:tblGrid>
                <a:gridCol w="1024629"/>
                <a:gridCol w="1024629"/>
                <a:gridCol w="1024629"/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+0.16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38400" y="360306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Testing the effects of biases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4217" y="1206934"/>
            <a:ext cx="8634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Are the patterns significant?</a:t>
            </a:r>
          </a:p>
          <a:p>
            <a:r>
              <a:rPr lang="en-US" sz="2000" i="1" dirty="0" smtClean="0"/>
              <a:t>Mixed effects model, predicting </a:t>
            </a:r>
            <a:r>
              <a:rPr lang="en-US" sz="2000" i="1" dirty="0"/>
              <a:t>the frequency of a variant in week 3 by: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294" y="6293922"/>
            <a:ext cx="994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Details: Mixed effects model with random effects for reference </a:t>
            </a:r>
            <a:r>
              <a:rPr lang="en-US" sz="1400" dirty="0" err="1" smtClean="0"/>
              <a:t>colour</a:t>
            </a:r>
            <a:r>
              <a:rPr lang="en-US" sz="1400" dirty="0" smtClean="0"/>
              <a:t>, p-values obtained through model comparison.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34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8400" y="13447"/>
            <a:ext cx="8610600" cy="1143000"/>
          </a:xfrm>
        </p:spPr>
        <p:txBody>
          <a:bodyPr/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Summary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ko-KR" dirty="0" smtClean="0"/>
              <a:t>A variant is more frequent in week 3 if:</a:t>
            </a:r>
          </a:p>
          <a:p>
            <a:pPr marL="0" indent="0">
              <a:buNone/>
            </a:pPr>
            <a:endParaRPr lang="en-GB" altLang="ko-KR" dirty="0" smtClean="0"/>
          </a:p>
          <a:p>
            <a:pPr lvl="1"/>
            <a:r>
              <a:rPr kumimoji="1" lang="en-GB" altLang="ko-KR" dirty="0" smtClean="0"/>
              <a:t>It indexes the body</a:t>
            </a:r>
          </a:p>
          <a:p>
            <a:pPr lvl="1"/>
            <a:r>
              <a:rPr kumimoji="1" lang="en-GB" altLang="ko-KR" dirty="0" smtClean="0"/>
              <a:t>It is quick to produce in week 1</a:t>
            </a:r>
          </a:p>
          <a:p>
            <a:pPr lvl="1"/>
            <a:endParaRPr kumimoji="1" lang="en-GB" altLang="ko-KR" dirty="0" smtClean="0"/>
          </a:p>
          <a:p>
            <a:pPr lvl="1"/>
            <a:r>
              <a:rPr kumimoji="1" lang="en-GB" altLang="ko-KR" dirty="0" smtClean="0"/>
              <a:t>It is often try-marked in week 1</a:t>
            </a:r>
          </a:p>
          <a:p>
            <a:pPr lvl="1"/>
            <a:endParaRPr kumimoji="1" lang="en-GB" altLang="ko-KR" dirty="0" smtClean="0"/>
          </a:p>
          <a:p>
            <a:pPr lvl="1"/>
            <a:r>
              <a:rPr kumimoji="1" lang="en-GB" altLang="ko-KR" dirty="0" smtClean="0"/>
              <a:t>It is produced frequently in week 1</a:t>
            </a:r>
            <a:endParaRPr kumimoji="1" lang="en-GB" altLang="ko-KR" dirty="0" smtClean="0"/>
          </a:p>
          <a:p>
            <a:pPr lvl="1"/>
            <a:endParaRPr kumimoji="1" lang="en-GB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8946" y="2847132"/>
            <a:ext cx="1841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Content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Conformity</a:t>
            </a:r>
          </a:p>
          <a:p>
            <a:endParaRPr lang="en-US" sz="2400" b="1" dirty="0"/>
          </a:p>
          <a:p>
            <a:r>
              <a:rPr lang="en-US" sz="2400" b="1" dirty="0" smtClean="0"/>
              <a:t>Frequency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65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348</Words>
  <Application>Microsoft Macintosh PowerPoint</Application>
  <PresentationFormat>Widescreen</PresentationFormat>
  <Paragraphs>85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Malgun Gothic</vt:lpstr>
      <vt:lpstr>MS PGothic</vt:lpstr>
      <vt:lpstr>Verdana regular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변강석</dc:creator>
  <cp:lastModifiedBy>Sean Roberts</cp:lastModifiedBy>
  <cp:revision>15</cp:revision>
  <dcterms:created xsi:type="dcterms:W3CDTF">2016-07-15T15:37:17Z</dcterms:created>
  <dcterms:modified xsi:type="dcterms:W3CDTF">2016-07-16T12:00:11Z</dcterms:modified>
</cp:coreProperties>
</file>